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Bold" charset="1" panose="000008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6.jpeg" Type="http://schemas.openxmlformats.org/officeDocument/2006/relationships/image"/><Relationship Id="rId3" Target="../media/image3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5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6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6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38.png" Type="http://schemas.openxmlformats.org/officeDocument/2006/relationships/image"/><Relationship Id="rId2" Target="../media/image6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7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9262" y="-737140"/>
            <a:ext cx="7910706" cy="8513764"/>
          </a:xfrm>
          <a:custGeom>
            <a:avLst/>
            <a:gdLst/>
            <a:ahLst/>
            <a:cxnLst/>
            <a:rect r="r" b="b" t="t" l="l"/>
            <a:pathLst>
              <a:path h="8513764" w="7910706">
                <a:moveTo>
                  <a:pt x="0" y="0"/>
                </a:moveTo>
                <a:lnTo>
                  <a:pt x="7910706" y="0"/>
                </a:lnTo>
                <a:lnTo>
                  <a:pt x="7910706" y="8513764"/>
                </a:lnTo>
                <a:lnTo>
                  <a:pt x="0" y="85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2299" y="6064939"/>
            <a:ext cx="8383280" cy="2892419"/>
            <a:chOff x="0" y="0"/>
            <a:chExt cx="2207942" cy="761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7942" cy="761789"/>
            </a:xfrm>
            <a:custGeom>
              <a:avLst/>
              <a:gdLst/>
              <a:ahLst/>
              <a:cxnLst/>
              <a:rect r="r" b="b" t="t" l="l"/>
              <a:pathLst>
                <a:path h="761789" w="2207942">
                  <a:moveTo>
                    <a:pt x="47098" y="0"/>
                  </a:moveTo>
                  <a:lnTo>
                    <a:pt x="2160844" y="0"/>
                  </a:lnTo>
                  <a:cubicBezTo>
                    <a:pt x="2173335" y="0"/>
                    <a:pt x="2185315" y="4962"/>
                    <a:pt x="2194147" y="13795"/>
                  </a:cubicBezTo>
                  <a:cubicBezTo>
                    <a:pt x="2202980" y="22627"/>
                    <a:pt x="2207942" y="34607"/>
                    <a:pt x="2207942" y="47098"/>
                  </a:cubicBezTo>
                  <a:lnTo>
                    <a:pt x="2207942" y="714691"/>
                  </a:lnTo>
                  <a:cubicBezTo>
                    <a:pt x="2207942" y="727182"/>
                    <a:pt x="2202980" y="739162"/>
                    <a:pt x="2194147" y="747995"/>
                  </a:cubicBezTo>
                  <a:cubicBezTo>
                    <a:pt x="2185315" y="756827"/>
                    <a:pt x="2173335" y="761789"/>
                    <a:pt x="2160844" y="761789"/>
                  </a:cubicBezTo>
                  <a:lnTo>
                    <a:pt x="47098" y="761789"/>
                  </a:lnTo>
                  <a:cubicBezTo>
                    <a:pt x="34607" y="761789"/>
                    <a:pt x="22627" y="756827"/>
                    <a:pt x="13795" y="747995"/>
                  </a:cubicBezTo>
                  <a:cubicBezTo>
                    <a:pt x="4962" y="739162"/>
                    <a:pt x="0" y="727182"/>
                    <a:pt x="0" y="714691"/>
                  </a:cubicBezTo>
                  <a:lnTo>
                    <a:pt x="0" y="47098"/>
                  </a:lnTo>
                  <a:cubicBezTo>
                    <a:pt x="0" y="34607"/>
                    <a:pt x="4962" y="22627"/>
                    <a:pt x="13795" y="13795"/>
                  </a:cubicBezTo>
                  <a:cubicBezTo>
                    <a:pt x="22627" y="4962"/>
                    <a:pt x="34607" y="0"/>
                    <a:pt x="470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57647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207942" cy="809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90413" y="1976736"/>
            <a:ext cx="6596539" cy="9258300"/>
          </a:xfrm>
          <a:custGeom>
            <a:avLst/>
            <a:gdLst/>
            <a:ahLst/>
            <a:cxnLst/>
            <a:rect r="r" b="b" t="t" l="l"/>
            <a:pathLst>
              <a:path h="9258300" w="6596539">
                <a:moveTo>
                  <a:pt x="0" y="0"/>
                </a:moveTo>
                <a:lnTo>
                  <a:pt x="6596539" y="0"/>
                </a:lnTo>
                <a:lnTo>
                  <a:pt x="659653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485" y="2064118"/>
            <a:ext cx="12387549" cy="100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6217" b="true">
                <a:solidFill>
                  <a:srgbClr val="EA9F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Churn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485" y="3201898"/>
            <a:ext cx="10358777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Dataset: Telco Customer Churn – Kaggle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0485" y="4106103"/>
            <a:ext cx="9685710" cy="43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50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Task Flow: Model → Package → Docker → MLflow → 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906" y="5105400"/>
            <a:ext cx="5085967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567786"/>
            <a:ext cx="7610478" cy="160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2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Sreeja Roy - 24030242066</a:t>
            </a:r>
          </a:p>
          <a:p>
            <a:pPr algn="l">
              <a:lnSpc>
                <a:spcPts val="4236"/>
              </a:lnSpc>
            </a:pPr>
            <a:r>
              <a:rPr lang="en-US" sz="32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Sumit Jangale - 24030242070</a:t>
            </a:r>
          </a:p>
          <a:p>
            <a:pPr algn="l">
              <a:lnSpc>
                <a:spcPts val="4236"/>
              </a:lnSpc>
            </a:pPr>
            <a:r>
              <a:rPr lang="en-US" sz="3284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Palak Ghorpade - 24030242079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906" y="1084716"/>
            <a:ext cx="5085967" cy="5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84" b="true">
                <a:solidFill>
                  <a:srgbClr val="0C0B0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2533" y="1565175"/>
            <a:ext cx="11069412" cy="10128512"/>
          </a:xfrm>
          <a:custGeom>
            <a:avLst/>
            <a:gdLst/>
            <a:ahLst/>
            <a:cxnLst/>
            <a:rect r="r" b="b" t="t" l="l"/>
            <a:pathLst>
              <a:path h="10128512" w="11069412">
                <a:moveTo>
                  <a:pt x="0" y="0"/>
                </a:moveTo>
                <a:lnTo>
                  <a:pt x="11069411" y="0"/>
                </a:lnTo>
                <a:lnTo>
                  <a:pt x="11069411" y="10128512"/>
                </a:lnTo>
                <a:lnTo>
                  <a:pt x="0" y="1012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5992" y="0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042900" y="4218932"/>
            <a:ext cx="9872480" cy="6849033"/>
          </a:xfrm>
          <a:custGeom>
            <a:avLst/>
            <a:gdLst/>
            <a:ahLst/>
            <a:cxnLst/>
            <a:rect r="r" b="b" t="t" l="l"/>
            <a:pathLst>
              <a:path h="6849033" w="9872480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6">
              <a:alphaModFix amt="5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9730" y="7985013"/>
            <a:ext cx="151394" cy="151669"/>
          </a:xfrm>
          <a:custGeom>
            <a:avLst/>
            <a:gdLst/>
            <a:ahLst/>
            <a:cxnLst/>
            <a:rect r="r" b="b" t="t" l="l"/>
            <a:pathLst>
              <a:path h="151669" w="151394">
                <a:moveTo>
                  <a:pt x="0" y="0"/>
                </a:moveTo>
                <a:lnTo>
                  <a:pt x="151393" y="0"/>
                </a:lnTo>
                <a:lnTo>
                  <a:pt x="151393" y="151670"/>
                </a:lnTo>
                <a:lnTo>
                  <a:pt x="0" y="1516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9041" y="1157303"/>
            <a:ext cx="13719822" cy="9157981"/>
          </a:xfrm>
          <a:custGeom>
            <a:avLst/>
            <a:gdLst/>
            <a:ahLst/>
            <a:cxnLst/>
            <a:rect r="r" b="b" t="t" l="l"/>
            <a:pathLst>
              <a:path h="9157981" w="13719822">
                <a:moveTo>
                  <a:pt x="0" y="0"/>
                </a:moveTo>
                <a:lnTo>
                  <a:pt x="13719822" y="0"/>
                </a:lnTo>
                <a:lnTo>
                  <a:pt x="13719822" y="9157982"/>
                </a:lnTo>
                <a:lnTo>
                  <a:pt x="0" y="9157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5475"/>
            <a:ext cx="7153328" cy="199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Results, Insights &amp;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00316"/>
            <a:ext cx="11222361" cy="56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sz="319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Top churn drivers:</a:t>
            </a:r>
          </a:p>
          <a:p>
            <a:pPr algn="l" marL="689729" indent="-344865" lvl="1">
              <a:lnSpc>
                <a:spcPts val="4472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Month-to-month contract → High churn</a:t>
            </a:r>
          </a:p>
          <a:p>
            <a:pPr algn="l" marL="689729" indent="-344865" lvl="1">
              <a:lnSpc>
                <a:spcPts val="4472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Electronic check payment → High churn</a:t>
            </a:r>
          </a:p>
          <a:p>
            <a:pPr algn="l" marL="689729" indent="-344865" lvl="1">
              <a:lnSpc>
                <a:spcPts val="4472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Short tenure customers → High churn</a:t>
            </a:r>
          </a:p>
          <a:p>
            <a:pPr algn="l">
              <a:lnSpc>
                <a:spcPts val="4472"/>
              </a:lnSpc>
            </a:pPr>
          </a:p>
          <a:p>
            <a:pPr algn="l">
              <a:lnSpc>
                <a:spcPts val="4472"/>
              </a:lnSpc>
            </a:pPr>
            <a:r>
              <a:rPr lang="en-US" sz="319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Outcome: </a:t>
            </a:r>
            <a:r>
              <a:rPr lang="en-US" sz="319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Working churn prediction system deployed on cloud</a:t>
            </a:r>
          </a:p>
          <a:p>
            <a:pPr algn="l">
              <a:lnSpc>
                <a:spcPts val="4472"/>
              </a:lnSpc>
            </a:pPr>
          </a:p>
          <a:p>
            <a:pPr algn="l">
              <a:lnSpc>
                <a:spcPts val="4472"/>
              </a:lnSpc>
            </a:pPr>
            <a:r>
              <a:rPr lang="en-US" sz="3194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 scope: </a:t>
            </a:r>
            <a:r>
              <a:rPr lang="en-US" sz="319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Real-time monitoring, SHAP/LIME explainability, deep learning models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2193" y="3958229"/>
            <a:ext cx="10944494" cy="12279937"/>
          </a:xfrm>
          <a:custGeom>
            <a:avLst/>
            <a:gdLst/>
            <a:ahLst/>
            <a:cxnLst/>
            <a:rect r="r" b="b" t="t" l="l"/>
            <a:pathLst>
              <a:path h="12279937" w="10944494">
                <a:moveTo>
                  <a:pt x="0" y="0"/>
                </a:moveTo>
                <a:lnTo>
                  <a:pt x="10944494" y="0"/>
                </a:lnTo>
                <a:lnTo>
                  <a:pt x="10944494" y="12279937"/>
                </a:lnTo>
                <a:lnTo>
                  <a:pt x="0" y="12279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5406" y="1362843"/>
            <a:ext cx="8407236" cy="8379212"/>
          </a:xfrm>
          <a:custGeom>
            <a:avLst/>
            <a:gdLst/>
            <a:ahLst/>
            <a:cxnLst/>
            <a:rect r="r" b="b" t="t" l="l"/>
            <a:pathLst>
              <a:path h="8379212" w="8407236">
                <a:moveTo>
                  <a:pt x="0" y="0"/>
                </a:moveTo>
                <a:lnTo>
                  <a:pt x="8407236" y="0"/>
                </a:lnTo>
                <a:lnTo>
                  <a:pt x="8407236" y="8379212"/>
                </a:lnTo>
                <a:lnTo>
                  <a:pt x="0" y="83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042900" y="4218932"/>
            <a:ext cx="9872480" cy="6849033"/>
          </a:xfrm>
          <a:custGeom>
            <a:avLst/>
            <a:gdLst/>
            <a:ahLst/>
            <a:cxnLst/>
            <a:rect r="r" b="b" t="t" l="l"/>
            <a:pathLst>
              <a:path h="6849033" w="9872480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6">
              <a:alphaModFix amt="5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5082" y="7566294"/>
            <a:ext cx="151394" cy="151669"/>
          </a:xfrm>
          <a:custGeom>
            <a:avLst/>
            <a:gdLst/>
            <a:ahLst/>
            <a:cxnLst/>
            <a:rect r="r" b="b" t="t" l="l"/>
            <a:pathLst>
              <a:path h="151669" w="151394">
                <a:moveTo>
                  <a:pt x="0" y="0"/>
                </a:moveTo>
                <a:lnTo>
                  <a:pt x="151394" y="0"/>
                </a:lnTo>
                <a:lnTo>
                  <a:pt x="151394" y="151669"/>
                </a:lnTo>
                <a:lnTo>
                  <a:pt x="0" y="151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8574" y="3430410"/>
            <a:ext cx="10633620" cy="196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56"/>
              </a:lnSpc>
            </a:pPr>
            <a:r>
              <a:rPr lang="en-US" sz="1275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41466"/>
            <a:ext cx="4809255" cy="89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5"/>
              </a:lnSpc>
            </a:pPr>
            <a:r>
              <a:rPr lang="en-US" sz="576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~ GROUP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4324" y="3116272"/>
            <a:ext cx="15415068" cy="12717431"/>
          </a:xfrm>
          <a:custGeom>
            <a:avLst/>
            <a:gdLst/>
            <a:ahLst/>
            <a:cxnLst/>
            <a:rect r="r" b="b" t="t" l="l"/>
            <a:pathLst>
              <a:path h="12717431" w="15415068">
                <a:moveTo>
                  <a:pt x="0" y="0"/>
                </a:moveTo>
                <a:lnTo>
                  <a:pt x="15415068" y="0"/>
                </a:lnTo>
                <a:lnTo>
                  <a:pt x="15415068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1384" y="447236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75892" y="2507783"/>
            <a:ext cx="7971978" cy="5112031"/>
          </a:xfrm>
          <a:custGeom>
            <a:avLst/>
            <a:gdLst/>
            <a:ahLst/>
            <a:cxnLst/>
            <a:rect r="r" b="b" t="t" l="l"/>
            <a:pathLst>
              <a:path h="5112031" w="7971978">
                <a:moveTo>
                  <a:pt x="0" y="0"/>
                </a:moveTo>
                <a:lnTo>
                  <a:pt x="7971978" y="0"/>
                </a:lnTo>
                <a:lnTo>
                  <a:pt x="7971978" y="5112031"/>
                </a:lnTo>
                <a:lnTo>
                  <a:pt x="0" y="5112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7239" y="777173"/>
            <a:ext cx="14115992" cy="90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 &amp; 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165" y="1952812"/>
            <a:ext cx="9517714" cy="197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Churn = customer leaves telecom service</a:t>
            </a:r>
          </a:p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Cost of losing customers &gt; cost of retaining them</a:t>
            </a:r>
          </a:p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Objective: Predict churn and help company take proactive steps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7239" y="4679506"/>
            <a:ext cx="8230871" cy="90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Dataset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239" y="5855144"/>
            <a:ext cx="19394619" cy="346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Rows: 7,043 customers</a:t>
            </a:r>
          </a:p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Columns: 21 features + churn label</a:t>
            </a:r>
          </a:p>
          <a:p>
            <a:pPr algn="l" marL="604438" indent="-30221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Categories of features: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Demographics (gender, senior citizen, dependents)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Services (phone, internet, streaming, etc.)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Billing &amp; Contracts (tenure, payment method, charges)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Target: Churn (Yes/No)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4974" y="3982192"/>
            <a:ext cx="11428653" cy="11563561"/>
          </a:xfrm>
          <a:custGeom>
            <a:avLst/>
            <a:gdLst/>
            <a:ahLst/>
            <a:cxnLst/>
            <a:rect r="r" b="b" t="t" l="l"/>
            <a:pathLst>
              <a:path h="11563561" w="11428653">
                <a:moveTo>
                  <a:pt x="0" y="0"/>
                </a:moveTo>
                <a:lnTo>
                  <a:pt x="11428652" y="0"/>
                </a:lnTo>
                <a:lnTo>
                  <a:pt x="11428652" y="11563561"/>
                </a:lnTo>
                <a:lnTo>
                  <a:pt x="0" y="11563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1384" y="447236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6761" y="249587"/>
            <a:ext cx="7984755" cy="4760910"/>
          </a:xfrm>
          <a:custGeom>
            <a:avLst/>
            <a:gdLst/>
            <a:ahLst/>
            <a:cxnLst/>
            <a:rect r="r" b="b" t="t" l="l"/>
            <a:pathLst>
              <a:path h="4760910" w="7984755">
                <a:moveTo>
                  <a:pt x="0" y="0"/>
                </a:moveTo>
                <a:lnTo>
                  <a:pt x="7984754" y="0"/>
                </a:lnTo>
                <a:lnTo>
                  <a:pt x="7984754" y="4760910"/>
                </a:lnTo>
                <a:lnTo>
                  <a:pt x="0" y="4760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6761" y="5269946"/>
            <a:ext cx="7984755" cy="4770891"/>
          </a:xfrm>
          <a:custGeom>
            <a:avLst/>
            <a:gdLst/>
            <a:ahLst/>
            <a:cxnLst/>
            <a:rect r="r" b="b" t="t" l="l"/>
            <a:pathLst>
              <a:path h="4770891" w="7984755">
                <a:moveTo>
                  <a:pt x="0" y="0"/>
                </a:moveTo>
                <a:lnTo>
                  <a:pt x="7984754" y="0"/>
                </a:lnTo>
                <a:lnTo>
                  <a:pt x="7984754" y="4770891"/>
                </a:lnTo>
                <a:lnTo>
                  <a:pt x="0" y="4770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301" y="627252"/>
            <a:ext cx="9472460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Data Preparation &amp; Model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940969"/>
            <a:ext cx="9398470" cy="603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Cleaned data: handled missing values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Converted categorical features → numeric (Yes/No → 1/0)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Scaled continuous features (monthly &amp; total charges)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Balanced churn classes using resampling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Algorithms tested: Logistic Regression, Random Forest, Gradient Boosting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Metrics: Accuracy, Precision, Recall, F1-score</a:t>
            </a:r>
          </a:p>
          <a:p>
            <a:pPr algn="l" marL="670828" indent="-335414" lvl="1">
              <a:lnSpc>
                <a:spcPts val="4349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 best model chosen based on balance between precision &amp; recall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0736">
            <a:off x="7937640" y="-6685536"/>
            <a:ext cx="16207361" cy="13371073"/>
          </a:xfrm>
          <a:custGeom>
            <a:avLst/>
            <a:gdLst/>
            <a:ahLst/>
            <a:cxnLst/>
            <a:rect r="r" b="b" t="t" l="l"/>
            <a:pathLst>
              <a:path h="13371073" w="16207361">
                <a:moveTo>
                  <a:pt x="0" y="0"/>
                </a:moveTo>
                <a:lnTo>
                  <a:pt x="16207361" y="0"/>
                </a:lnTo>
                <a:lnTo>
                  <a:pt x="16207361" y="13371072"/>
                </a:lnTo>
                <a:lnTo>
                  <a:pt x="0" y="13371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9898" y="2403322"/>
            <a:ext cx="5541249" cy="2614486"/>
            <a:chOff x="0" y="0"/>
            <a:chExt cx="1459424" cy="6885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9424" cy="688589"/>
            </a:xfrm>
            <a:custGeom>
              <a:avLst/>
              <a:gdLst/>
              <a:ahLst/>
              <a:cxnLst/>
              <a:rect r="r" b="b" t="t" l="l"/>
              <a:pathLst>
                <a:path h="688589" w="1459424">
                  <a:moveTo>
                    <a:pt x="0" y="0"/>
                  </a:moveTo>
                  <a:lnTo>
                    <a:pt x="1459424" y="0"/>
                  </a:lnTo>
                  <a:lnTo>
                    <a:pt x="1459424" y="688589"/>
                  </a:lnTo>
                  <a:lnTo>
                    <a:pt x="0" y="688589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32000"/>
                  </a:srgbClr>
                </a:gs>
                <a:gs pos="100000">
                  <a:srgbClr val="FFF8F8">
                    <a:alpha val="624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59424" cy="73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3292121" y="263189"/>
            <a:ext cx="209733" cy="4280266"/>
          </a:xfrm>
          <a:custGeom>
            <a:avLst/>
            <a:gdLst/>
            <a:ahLst/>
            <a:cxnLst/>
            <a:rect r="r" b="b" t="t" l="l"/>
            <a:pathLst>
              <a:path h="4280266" w="209733">
                <a:moveTo>
                  <a:pt x="0" y="0"/>
                </a:moveTo>
                <a:lnTo>
                  <a:pt x="209733" y="0"/>
                </a:lnTo>
                <a:lnTo>
                  <a:pt x="209733" y="4280266"/>
                </a:lnTo>
                <a:lnTo>
                  <a:pt x="0" y="4280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41005" y="158405"/>
            <a:ext cx="11301259" cy="6060300"/>
          </a:xfrm>
          <a:custGeom>
            <a:avLst/>
            <a:gdLst/>
            <a:ahLst/>
            <a:cxnLst/>
            <a:rect r="r" b="b" t="t" l="l"/>
            <a:pathLst>
              <a:path h="6060300" w="11301259">
                <a:moveTo>
                  <a:pt x="0" y="0"/>
                </a:moveTo>
                <a:lnTo>
                  <a:pt x="11301259" y="0"/>
                </a:lnTo>
                <a:lnTo>
                  <a:pt x="11301259" y="6060300"/>
                </a:lnTo>
                <a:lnTo>
                  <a:pt x="0" y="606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47866" y="6315581"/>
            <a:ext cx="7194398" cy="2779268"/>
          </a:xfrm>
          <a:custGeom>
            <a:avLst/>
            <a:gdLst/>
            <a:ahLst/>
            <a:cxnLst/>
            <a:rect r="r" b="b" t="t" l="l"/>
            <a:pathLst>
              <a:path h="2779268" w="7194398">
                <a:moveTo>
                  <a:pt x="0" y="0"/>
                </a:moveTo>
                <a:lnTo>
                  <a:pt x="7194398" y="0"/>
                </a:lnTo>
                <a:lnTo>
                  <a:pt x="7194398" y="2779267"/>
                </a:lnTo>
                <a:lnTo>
                  <a:pt x="0" y="277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25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7339" y="6494930"/>
            <a:ext cx="8488984" cy="2548542"/>
          </a:xfrm>
          <a:custGeom>
            <a:avLst/>
            <a:gdLst/>
            <a:ahLst/>
            <a:cxnLst/>
            <a:rect r="r" b="b" t="t" l="l"/>
            <a:pathLst>
              <a:path h="2548542" w="8488984">
                <a:moveTo>
                  <a:pt x="0" y="0"/>
                </a:moveTo>
                <a:lnTo>
                  <a:pt x="8488984" y="0"/>
                </a:lnTo>
                <a:lnTo>
                  <a:pt x="8488984" y="2548542"/>
                </a:lnTo>
                <a:lnTo>
                  <a:pt x="0" y="2548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280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5016" y="349435"/>
            <a:ext cx="4891891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Streamlit 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898" y="2744470"/>
            <a:ext cx="4807009" cy="27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126" indent="-280563" lvl="1">
              <a:lnSpc>
                <a:spcPts val="3638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Simple user interface for predictions</a:t>
            </a:r>
          </a:p>
          <a:p>
            <a:pPr algn="l" marL="561126" indent="-280563" lvl="1">
              <a:lnSpc>
                <a:spcPts val="3638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User enters details → System predicts churn (Yes/No)</a:t>
            </a:r>
          </a:p>
          <a:p>
            <a:pPr algn="l" marL="561126" indent="-280563" lvl="1">
              <a:lnSpc>
                <a:spcPts val="3638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Intuitive and easy to use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3616" y="857960"/>
            <a:ext cx="5324928" cy="5385515"/>
          </a:xfrm>
          <a:custGeom>
            <a:avLst/>
            <a:gdLst/>
            <a:ahLst/>
            <a:cxnLst/>
            <a:rect r="r" b="b" t="t" l="l"/>
            <a:pathLst>
              <a:path h="5385515" w="5324928">
                <a:moveTo>
                  <a:pt x="0" y="0"/>
                </a:moveTo>
                <a:lnTo>
                  <a:pt x="5324929" y="0"/>
                </a:lnTo>
                <a:lnTo>
                  <a:pt x="5324929" y="5385515"/>
                </a:lnTo>
                <a:lnTo>
                  <a:pt x="0" y="5385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11729" y="1341817"/>
            <a:ext cx="12532909" cy="13501277"/>
          </a:xfrm>
          <a:custGeom>
            <a:avLst/>
            <a:gdLst/>
            <a:ahLst/>
            <a:cxnLst/>
            <a:rect r="r" b="b" t="t" l="l"/>
            <a:pathLst>
              <a:path h="13501277" w="12532909">
                <a:moveTo>
                  <a:pt x="0" y="0"/>
                </a:moveTo>
                <a:lnTo>
                  <a:pt x="12532909" y="0"/>
                </a:lnTo>
                <a:lnTo>
                  <a:pt x="12532909" y="13501277"/>
                </a:lnTo>
                <a:lnTo>
                  <a:pt x="0" y="13501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042900" y="4218932"/>
            <a:ext cx="9872480" cy="6849033"/>
          </a:xfrm>
          <a:custGeom>
            <a:avLst/>
            <a:gdLst/>
            <a:ahLst/>
            <a:cxnLst/>
            <a:rect r="r" b="b" t="t" l="l"/>
            <a:pathLst>
              <a:path h="6849033" w="9872480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6">
              <a:alphaModFix amt="5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288208"/>
            <a:ext cx="996088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MLflow Tracking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11926053" y="-1169776"/>
            <a:ext cx="2725174" cy="8289280"/>
            <a:chOff x="0" y="0"/>
            <a:chExt cx="717741" cy="2183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7741" cy="2183185"/>
            </a:xfrm>
            <a:custGeom>
              <a:avLst/>
              <a:gdLst/>
              <a:ahLst/>
              <a:cxnLst/>
              <a:rect r="r" b="b" t="t" l="l"/>
              <a:pathLst>
                <a:path h="2183185" w="717741">
                  <a:moveTo>
                    <a:pt x="62500" y="0"/>
                  </a:moveTo>
                  <a:lnTo>
                    <a:pt x="655242" y="0"/>
                  </a:lnTo>
                  <a:cubicBezTo>
                    <a:pt x="689759" y="0"/>
                    <a:pt x="717741" y="27982"/>
                    <a:pt x="717741" y="62500"/>
                  </a:cubicBezTo>
                  <a:lnTo>
                    <a:pt x="717741" y="2120685"/>
                  </a:lnTo>
                  <a:cubicBezTo>
                    <a:pt x="717741" y="2155203"/>
                    <a:pt x="689759" y="2183185"/>
                    <a:pt x="655242" y="2183185"/>
                  </a:cubicBezTo>
                  <a:lnTo>
                    <a:pt x="62500" y="2183185"/>
                  </a:lnTo>
                  <a:cubicBezTo>
                    <a:pt x="27982" y="2183185"/>
                    <a:pt x="0" y="2155203"/>
                    <a:pt x="0" y="2120685"/>
                  </a:cubicBezTo>
                  <a:lnTo>
                    <a:pt x="0" y="62500"/>
                  </a:lnTo>
                  <a:cubicBezTo>
                    <a:pt x="0" y="27982"/>
                    <a:pt x="27982" y="0"/>
                    <a:pt x="62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8F8">
                    <a:alpha val="507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17741" cy="2230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96161" y="307258"/>
            <a:ext cx="8277097" cy="3133146"/>
          </a:xfrm>
          <a:custGeom>
            <a:avLst/>
            <a:gdLst/>
            <a:ahLst/>
            <a:cxnLst/>
            <a:rect r="r" b="b" t="t" l="l"/>
            <a:pathLst>
              <a:path h="3133146" w="8277097">
                <a:moveTo>
                  <a:pt x="0" y="0"/>
                </a:moveTo>
                <a:lnTo>
                  <a:pt x="8277097" y="0"/>
                </a:lnTo>
                <a:lnTo>
                  <a:pt x="8277097" y="3133146"/>
                </a:lnTo>
                <a:lnTo>
                  <a:pt x="0" y="3133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575" r="0" b="-280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3915" y="3741789"/>
            <a:ext cx="6362166" cy="3901660"/>
          </a:xfrm>
          <a:custGeom>
            <a:avLst/>
            <a:gdLst/>
            <a:ahLst/>
            <a:cxnLst/>
            <a:rect r="r" b="b" t="t" l="l"/>
            <a:pathLst>
              <a:path h="3901660" w="6362166">
                <a:moveTo>
                  <a:pt x="0" y="0"/>
                </a:moveTo>
                <a:lnTo>
                  <a:pt x="6362166" y="0"/>
                </a:lnTo>
                <a:lnTo>
                  <a:pt x="6362166" y="3901660"/>
                </a:lnTo>
                <a:lnTo>
                  <a:pt x="0" y="3901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4658856"/>
            <a:ext cx="9078609" cy="2984593"/>
          </a:xfrm>
          <a:custGeom>
            <a:avLst/>
            <a:gdLst/>
            <a:ahLst/>
            <a:cxnLst/>
            <a:rect r="r" b="b" t="t" l="l"/>
            <a:pathLst>
              <a:path h="2984593" w="9078609">
                <a:moveTo>
                  <a:pt x="0" y="0"/>
                </a:moveTo>
                <a:lnTo>
                  <a:pt x="9078609" y="0"/>
                </a:lnTo>
                <a:lnTo>
                  <a:pt x="9078609" y="2984593"/>
                </a:lnTo>
                <a:lnTo>
                  <a:pt x="0" y="2984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93240" y="6367300"/>
            <a:ext cx="6272679" cy="3978982"/>
          </a:xfrm>
          <a:custGeom>
            <a:avLst/>
            <a:gdLst/>
            <a:ahLst/>
            <a:cxnLst/>
            <a:rect r="r" b="b" t="t" l="l"/>
            <a:pathLst>
              <a:path h="3978982" w="6272679">
                <a:moveTo>
                  <a:pt x="0" y="0"/>
                </a:moveTo>
                <a:lnTo>
                  <a:pt x="6272680" y="0"/>
                </a:lnTo>
                <a:lnTo>
                  <a:pt x="6272680" y="3978982"/>
                </a:lnTo>
                <a:lnTo>
                  <a:pt x="0" y="3978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040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1816681"/>
            <a:ext cx="8915327" cy="284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336" indent="-290168" lvl="1">
              <a:lnSpc>
                <a:spcPts val="3763"/>
              </a:lnSpc>
              <a:buFont typeface="Arial"/>
              <a:buChar char="•"/>
            </a:pPr>
            <a:r>
              <a:rPr lang="en-US" b="true" sz="268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Logged experiments with MLflow</a:t>
            </a:r>
          </a:p>
          <a:p>
            <a:pPr algn="l">
              <a:lnSpc>
                <a:spcPts val="3763"/>
              </a:lnSpc>
            </a:pPr>
          </a:p>
          <a:p>
            <a:pPr algn="l" marL="580336" indent="-290168" lvl="1">
              <a:lnSpc>
                <a:spcPts val="3763"/>
              </a:lnSpc>
              <a:buFont typeface="Arial"/>
              <a:buChar char="•"/>
            </a:pPr>
            <a:r>
              <a:rPr lang="en-US" b="true" sz="268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Tracked metrics, hyperparameters, versions</a:t>
            </a:r>
          </a:p>
          <a:p>
            <a:pPr algn="l">
              <a:lnSpc>
                <a:spcPts val="3763"/>
              </a:lnSpc>
            </a:pPr>
          </a:p>
          <a:p>
            <a:pPr algn="l" marL="580336" indent="-290168" lvl="1">
              <a:lnSpc>
                <a:spcPts val="3763"/>
              </a:lnSpc>
              <a:buFont typeface="Arial"/>
              <a:buChar char="•"/>
            </a:pPr>
            <a:r>
              <a:rPr lang="en-US" b="true" sz="268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Registered best model for deployment</a:t>
            </a:r>
          </a:p>
          <a:p>
            <a:pPr algn="l">
              <a:lnSpc>
                <a:spcPts val="376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45581">
            <a:off x="-3197439" y="5746970"/>
            <a:ext cx="6258946" cy="7022660"/>
          </a:xfrm>
          <a:custGeom>
            <a:avLst/>
            <a:gdLst/>
            <a:ahLst/>
            <a:cxnLst/>
            <a:rect r="r" b="b" t="t" l="l"/>
            <a:pathLst>
              <a:path h="7022660" w="6258946">
                <a:moveTo>
                  <a:pt x="0" y="0"/>
                </a:moveTo>
                <a:lnTo>
                  <a:pt x="6258945" y="0"/>
                </a:lnTo>
                <a:lnTo>
                  <a:pt x="6258945" y="7022660"/>
                </a:lnTo>
                <a:lnTo>
                  <a:pt x="0" y="7022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1294">
            <a:off x="14179309" y="-1463329"/>
            <a:ext cx="7334631" cy="8229600"/>
          </a:xfrm>
          <a:custGeom>
            <a:avLst/>
            <a:gdLst/>
            <a:ahLst/>
            <a:cxnLst/>
            <a:rect r="r" b="b" t="t" l="l"/>
            <a:pathLst>
              <a:path h="8229600" w="7334631">
                <a:moveTo>
                  <a:pt x="0" y="0"/>
                </a:moveTo>
                <a:lnTo>
                  <a:pt x="7334631" y="0"/>
                </a:lnTo>
                <a:lnTo>
                  <a:pt x="73346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44692" y="-833440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60045" y="4089667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62514" y="-2134719"/>
            <a:ext cx="10537589" cy="7310452"/>
          </a:xfrm>
          <a:custGeom>
            <a:avLst/>
            <a:gdLst/>
            <a:ahLst/>
            <a:cxnLst/>
            <a:rect r="r" b="b" t="t" l="l"/>
            <a:pathLst>
              <a:path h="7310452" w="10537589">
                <a:moveTo>
                  <a:pt x="0" y="0"/>
                </a:moveTo>
                <a:lnTo>
                  <a:pt x="10537588" y="0"/>
                </a:lnTo>
                <a:lnTo>
                  <a:pt x="10537588" y="7310453"/>
                </a:lnTo>
                <a:lnTo>
                  <a:pt x="0" y="7310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1344" y="4849225"/>
            <a:ext cx="8024864" cy="3844140"/>
          </a:xfrm>
          <a:custGeom>
            <a:avLst/>
            <a:gdLst/>
            <a:ahLst/>
            <a:cxnLst/>
            <a:rect r="r" b="b" t="t" l="l"/>
            <a:pathLst>
              <a:path h="3844140" w="8024864">
                <a:moveTo>
                  <a:pt x="0" y="0"/>
                </a:moveTo>
                <a:lnTo>
                  <a:pt x="8024864" y="0"/>
                </a:lnTo>
                <a:lnTo>
                  <a:pt x="8024864" y="3844140"/>
                </a:lnTo>
                <a:lnTo>
                  <a:pt x="0" y="3844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01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5055" y="4939822"/>
            <a:ext cx="8159877" cy="3753543"/>
          </a:xfrm>
          <a:custGeom>
            <a:avLst/>
            <a:gdLst/>
            <a:ahLst/>
            <a:cxnLst/>
            <a:rect r="r" b="b" t="t" l="l"/>
            <a:pathLst>
              <a:path h="3753543" w="8159877">
                <a:moveTo>
                  <a:pt x="0" y="0"/>
                </a:moveTo>
                <a:lnTo>
                  <a:pt x="8159876" y="0"/>
                </a:lnTo>
                <a:lnTo>
                  <a:pt x="8159876" y="3753543"/>
                </a:lnTo>
                <a:lnTo>
                  <a:pt x="0" y="3753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7794" y="517843"/>
            <a:ext cx="1219772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Docker Deployment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0305" y="1392905"/>
            <a:ext cx="10683898" cy="223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</a:p>
          <a:p>
            <a:pPr algn="l" marL="695934" indent="-347967" lvl="1">
              <a:lnSpc>
                <a:spcPts val="4512"/>
              </a:lnSpc>
              <a:buFont typeface="Arial"/>
              <a:buChar char="•"/>
            </a:pPr>
            <a:r>
              <a:rPr lang="en-US" b="true" sz="322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Created Dockerfile</a:t>
            </a:r>
          </a:p>
          <a:p>
            <a:pPr algn="l" marL="695934" indent="-347967" lvl="1">
              <a:lnSpc>
                <a:spcPts val="4512"/>
              </a:lnSpc>
              <a:buFont typeface="Arial"/>
              <a:buChar char="•"/>
            </a:pPr>
            <a:r>
              <a:rPr lang="en-US" b="true" sz="322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Containerized app → Portable across systems</a:t>
            </a:r>
          </a:p>
          <a:p>
            <a:pPr algn="l">
              <a:lnSpc>
                <a:spcPts val="451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042900" y="4218932"/>
            <a:ext cx="9872480" cy="6849033"/>
          </a:xfrm>
          <a:custGeom>
            <a:avLst/>
            <a:gdLst/>
            <a:ahLst/>
            <a:cxnLst/>
            <a:rect r="r" b="b" t="t" l="l"/>
            <a:pathLst>
              <a:path h="6849033" w="9872480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09730" y="7985013"/>
            <a:ext cx="151394" cy="151669"/>
          </a:xfrm>
          <a:custGeom>
            <a:avLst/>
            <a:gdLst/>
            <a:ahLst/>
            <a:cxnLst/>
            <a:rect r="r" b="b" t="t" l="l"/>
            <a:pathLst>
              <a:path h="151669" w="151394">
                <a:moveTo>
                  <a:pt x="0" y="0"/>
                </a:moveTo>
                <a:lnTo>
                  <a:pt x="151393" y="0"/>
                </a:lnTo>
                <a:lnTo>
                  <a:pt x="151393" y="151670"/>
                </a:lnTo>
                <a:lnTo>
                  <a:pt x="0" y="151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916812" y="-2829155"/>
            <a:ext cx="10782393" cy="12235339"/>
          </a:xfrm>
          <a:custGeom>
            <a:avLst/>
            <a:gdLst/>
            <a:ahLst/>
            <a:cxnLst/>
            <a:rect r="r" b="b" t="t" l="l"/>
            <a:pathLst>
              <a:path h="12235339" w="10782393">
                <a:moveTo>
                  <a:pt x="0" y="0"/>
                </a:moveTo>
                <a:lnTo>
                  <a:pt x="10782393" y="0"/>
                </a:lnTo>
                <a:lnTo>
                  <a:pt x="10782393" y="12235339"/>
                </a:lnTo>
                <a:lnTo>
                  <a:pt x="0" y="12235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86877" y="3086100"/>
            <a:ext cx="8597859" cy="8909699"/>
          </a:xfrm>
          <a:custGeom>
            <a:avLst/>
            <a:gdLst/>
            <a:ahLst/>
            <a:cxnLst/>
            <a:rect r="r" b="b" t="t" l="l"/>
            <a:pathLst>
              <a:path h="8909699" w="8597859">
                <a:moveTo>
                  <a:pt x="0" y="0"/>
                </a:moveTo>
                <a:lnTo>
                  <a:pt x="8597859" y="0"/>
                </a:lnTo>
                <a:lnTo>
                  <a:pt x="8597859" y="8909699"/>
                </a:lnTo>
                <a:lnTo>
                  <a:pt x="0" y="8909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01384" y="447236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55921" y="1800582"/>
            <a:ext cx="11301259" cy="2571036"/>
          </a:xfrm>
          <a:custGeom>
            <a:avLst/>
            <a:gdLst/>
            <a:ahLst/>
            <a:cxnLst/>
            <a:rect r="r" b="b" t="t" l="l"/>
            <a:pathLst>
              <a:path h="2571036" w="11301259">
                <a:moveTo>
                  <a:pt x="0" y="0"/>
                </a:moveTo>
                <a:lnTo>
                  <a:pt x="11301259" y="0"/>
                </a:lnTo>
                <a:lnTo>
                  <a:pt x="11301259" y="2571036"/>
                </a:lnTo>
                <a:lnTo>
                  <a:pt x="0" y="25710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3656" y="4647843"/>
            <a:ext cx="9073065" cy="3949158"/>
          </a:xfrm>
          <a:custGeom>
            <a:avLst/>
            <a:gdLst/>
            <a:ahLst/>
            <a:cxnLst/>
            <a:rect r="r" b="b" t="t" l="l"/>
            <a:pathLst>
              <a:path h="3949158" w="9073065">
                <a:moveTo>
                  <a:pt x="0" y="0"/>
                </a:moveTo>
                <a:lnTo>
                  <a:pt x="9073065" y="0"/>
                </a:lnTo>
                <a:lnTo>
                  <a:pt x="9073065" y="3949158"/>
                </a:lnTo>
                <a:lnTo>
                  <a:pt x="0" y="3949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6803" y="4681444"/>
            <a:ext cx="8601197" cy="3881956"/>
          </a:xfrm>
          <a:custGeom>
            <a:avLst/>
            <a:gdLst/>
            <a:ahLst/>
            <a:cxnLst/>
            <a:rect r="r" b="b" t="t" l="l"/>
            <a:pathLst>
              <a:path h="3881956" w="8601197">
                <a:moveTo>
                  <a:pt x="0" y="0"/>
                </a:moveTo>
                <a:lnTo>
                  <a:pt x="8601197" y="0"/>
                </a:lnTo>
                <a:lnTo>
                  <a:pt x="8601197" y="3881956"/>
                </a:lnTo>
                <a:lnTo>
                  <a:pt x="0" y="3881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8976" y="517843"/>
            <a:ext cx="1109007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AWS EC2 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494" y="1720258"/>
            <a:ext cx="5871711" cy="220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730" indent="-344865" lvl="1">
              <a:lnSpc>
                <a:spcPts val="4472"/>
              </a:lnSpc>
              <a:buFont typeface="Arial"/>
              <a:buChar char="•"/>
            </a:pPr>
            <a:r>
              <a:rPr lang="en-US" b="true" sz="319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Deployed container on AWS EC2 </a:t>
            </a:r>
          </a:p>
          <a:p>
            <a:pPr algn="l" marL="689730" indent="-344865" lvl="1">
              <a:lnSpc>
                <a:spcPts val="4472"/>
              </a:lnSpc>
              <a:buFont typeface="Arial"/>
              <a:buChar char="•"/>
            </a:pPr>
            <a:r>
              <a:rPr lang="en-US" b="true" sz="319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Model accessible as web service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17959">
            <a:off x="13797496" y="2238139"/>
            <a:ext cx="7592227" cy="6662179"/>
          </a:xfrm>
          <a:custGeom>
            <a:avLst/>
            <a:gdLst/>
            <a:ahLst/>
            <a:cxnLst/>
            <a:rect r="r" b="b" t="t" l="l"/>
            <a:pathLst>
              <a:path h="6662179" w="7592227">
                <a:moveTo>
                  <a:pt x="0" y="0"/>
                </a:moveTo>
                <a:lnTo>
                  <a:pt x="7592227" y="0"/>
                </a:lnTo>
                <a:lnTo>
                  <a:pt x="7592227" y="6662179"/>
                </a:lnTo>
                <a:lnTo>
                  <a:pt x="0" y="6662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22529" y="1288964"/>
            <a:ext cx="5168470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Amazon SageMaker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692" y="-833440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8153" y="2754783"/>
            <a:ext cx="10322788" cy="3793625"/>
          </a:xfrm>
          <a:custGeom>
            <a:avLst/>
            <a:gdLst/>
            <a:ahLst/>
            <a:cxnLst/>
            <a:rect r="r" b="b" t="t" l="l"/>
            <a:pathLst>
              <a:path h="3793625" w="10322788">
                <a:moveTo>
                  <a:pt x="0" y="0"/>
                </a:moveTo>
                <a:lnTo>
                  <a:pt x="10322789" y="0"/>
                </a:lnTo>
                <a:lnTo>
                  <a:pt x="10322789" y="3793624"/>
                </a:lnTo>
                <a:lnTo>
                  <a:pt x="0" y="379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30711" y="4059537"/>
            <a:ext cx="5871711" cy="331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730" indent="-344865" lvl="1">
              <a:lnSpc>
                <a:spcPts val="4472"/>
              </a:lnSpc>
              <a:buFont typeface="Arial"/>
              <a:buChar char="•"/>
            </a:pPr>
            <a:r>
              <a:rPr lang="en-US" b="true" sz="319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Tried Amazon SageMaker for managed ML deployment</a:t>
            </a:r>
          </a:p>
          <a:p>
            <a:pPr algn="l" marL="689730" indent="-344865" lvl="1">
              <a:lnSpc>
                <a:spcPts val="4472"/>
              </a:lnSpc>
              <a:buFont typeface="Arial"/>
              <a:buChar char="•"/>
            </a:pPr>
            <a:r>
              <a:rPr lang="en-US" b="true" sz="319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Could not proceed: Free instances not available</a:t>
            </a:r>
          </a:p>
          <a:p>
            <a:pPr algn="l">
              <a:lnSpc>
                <a:spcPts val="447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042900" y="4218932"/>
            <a:ext cx="9872480" cy="6849033"/>
          </a:xfrm>
          <a:custGeom>
            <a:avLst/>
            <a:gdLst/>
            <a:ahLst/>
            <a:cxnLst/>
            <a:rect r="r" b="b" t="t" l="l"/>
            <a:pathLst>
              <a:path h="6849033" w="9872480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09730" y="7985013"/>
            <a:ext cx="151394" cy="151669"/>
          </a:xfrm>
          <a:custGeom>
            <a:avLst/>
            <a:gdLst/>
            <a:ahLst/>
            <a:cxnLst/>
            <a:rect r="r" b="b" t="t" l="l"/>
            <a:pathLst>
              <a:path h="151669" w="151394">
                <a:moveTo>
                  <a:pt x="0" y="0"/>
                </a:moveTo>
                <a:lnTo>
                  <a:pt x="151393" y="0"/>
                </a:lnTo>
                <a:lnTo>
                  <a:pt x="151393" y="151670"/>
                </a:lnTo>
                <a:lnTo>
                  <a:pt x="0" y="151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916812" y="-2829155"/>
            <a:ext cx="10782393" cy="12235339"/>
          </a:xfrm>
          <a:custGeom>
            <a:avLst/>
            <a:gdLst/>
            <a:ahLst/>
            <a:cxnLst/>
            <a:rect r="r" b="b" t="t" l="l"/>
            <a:pathLst>
              <a:path h="12235339" w="10782393">
                <a:moveTo>
                  <a:pt x="0" y="0"/>
                </a:moveTo>
                <a:lnTo>
                  <a:pt x="10782393" y="0"/>
                </a:lnTo>
                <a:lnTo>
                  <a:pt x="10782393" y="12235339"/>
                </a:lnTo>
                <a:lnTo>
                  <a:pt x="0" y="12235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86877" y="3086100"/>
            <a:ext cx="8597859" cy="8909699"/>
          </a:xfrm>
          <a:custGeom>
            <a:avLst/>
            <a:gdLst/>
            <a:ahLst/>
            <a:cxnLst/>
            <a:rect r="r" b="b" t="t" l="l"/>
            <a:pathLst>
              <a:path h="8909699" w="8597859">
                <a:moveTo>
                  <a:pt x="0" y="0"/>
                </a:moveTo>
                <a:lnTo>
                  <a:pt x="8597859" y="0"/>
                </a:lnTo>
                <a:lnTo>
                  <a:pt x="8597859" y="8909699"/>
                </a:lnTo>
                <a:lnTo>
                  <a:pt x="0" y="8909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01384" y="447236"/>
            <a:ext cx="6286616" cy="6765865"/>
          </a:xfrm>
          <a:custGeom>
            <a:avLst/>
            <a:gdLst/>
            <a:ahLst/>
            <a:cxnLst/>
            <a:rect r="r" b="b" t="t" l="l"/>
            <a:pathLst>
              <a:path h="6765865" w="6286616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87710" y="1723541"/>
            <a:ext cx="10633496" cy="5817408"/>
          </a:xfrm>
          <a:custGeom>
            <a:avLst/>
            <a:gdLst/>
            <a:ahLst/>
            <a:cxnLst/>
            <a:rect r="r" b="b" t="t" l="l"/>
            <a:pathLst>
              <a:path h="5817408" w="10633496">
                <a:moveTo>
                  <a:pt x="0" y="0"/>
                </a:moveTo>
                <a:lnTo>
                  <a:pt x="10633496" y="0"/>
                </a:lnTo>
                <a:lnTo>
                  <a:pt x="10633496" y="5817408"/>
                </a:lnTo>
                <a:lnTo>
                  <a:pt x="0" y="58174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8976" y="517843"/>
            <a:ext cx="1109007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 b="true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GitHub Submission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819" y="1894659"/>
            <a:ext cx="6961215" cy="589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All project files uploaded on GitHub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Dockerfile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app.py (Streamlit app)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churn_model.pkl</a:t>
            </a: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(trined model)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real.ipynb (model training notebook)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requirements.txt (dependencies)</a:t>
            </a:r>
          </a:p>
          <a:p>
            <a:pPr algn="l" marL="611675" indent="-305837" lvl="1">
              <a:lnSpc>
                <a:spcPts val="3966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Dataset (CSV)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2918"/>
              </a:lnSpc>
            </a:pPr>
            <a:r>
              <a:rPr lang="en-US" sz="283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Ensures version control, collaboration, and transparency</a:t>
            </a:r>
          </a:p>
          <a:p>
            <a:pPr algn="l">
              <a:lnSpc>
                <a:spcPts val="2918"/>
              </a:lnSpc>
            </a:pPr>
          </a:p>
          <a:p>
            <a:pPr algn="l">
              <a:lnSpc>
                <a:spcPts val="2918"/>
              </a:lnSpc>
            </a:pPr>
            <a:r>
              <a:rPr lang="en-US" sz="283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Easy access for review and reusability</a:t>
            </a:r>
          </a:p>
          <a:p>
            <a:pPr algn="l">
              <a:lnSpc>
                <a:spcPts val="396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DAG0PYXEFyk</dc:identifier>
  <dcterms:modified xsi:type="dcterms:W3CDTF">2011-08-01T06:04:30Z</dcterms:modified>
  <cp:revision>1</cp:revision>
  <dc:title>MLOps_Group2</dc:title>
</cp:coreProperties>
</file>